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9144000" cy="6858000"/>
  <p:defaultTextStyle>
    <a:defPPr>
      <a:defRPr lang="ru-RU"/>
    </a:defPPr>
    <a:lvl1pPr algn="l">
      <a:spcBef>
        <a:spcPts val="0"/>
      </a:spcBef>
      <a:spcAft>
        <a:spcPts val="0"/>
      </a:spcAft>
      <a:defRPr>
        <a:solidFill>
          <a:schemeClr val="tx1"/>
        </a:solidFill>
        <a:latin typeface="Calibri"/>
        <a:ea typeface="+mn-ea"/>
        <a:cs typeface="+mn-cs"/>
      </a:defRPr>
    </a:lvl1pPr>
    <a:lvl2pPr marL="457200" algn="l">
      <a:spcBef>
        <a:spcPts val="0"/>
      </a:spcBef>
      <a:spcAft>
        <a:spcPts val="0"/>
      </a:spcAft>
      <a:defRPr>
        <a:solidFill>
          <a:schemeClr val="tx1"/>
        </a:solidFill>
        <a:latin typeface="Calibri"/>
        <a:ea typeface="+mn-ea"/>
        <a:cs typeface="+mn-cs"/>
      </a:defRPr>
    </a:lvl2pPr>
    <a:lvl3pPr marL="914400" algn="l">
      <a:spcBef>
        <a:spcPts val="0"/>
      </a:spcBef>
      <a:spcAft>
        <a:spcPts val="0"/>
      </a:spcAft>
      <a:defRPr>
        <a:solidFill>
          <a:schemeClr val="tx1"/>
        </a:solidFill>
        <a:latin typeface="Calibri"/>
        <a:ea typeface="+mn-ea"/>
        <a:cs typeface="+mn-cs"/>
      </a:defRPr>
    </a:lvl3pPr>
    <a:lvl4pPr marL="1371600" algn="l">
      <a:spcBef>
        <a:spcPts val="0"/>
      </a:spcBef>
      <a:spcAft>
        <a:spcPts val="0"/>
      </a:spcAft>
      <a:defRPr>
        <a:solidFill>
          <a:schemeClr val="tx1"/>
        </a:solidFill>
        <a:latin typeface="Calibri"/>
        <a:ea typeface="+mn-ea"/>
        <a:cs typeface="+mn-cs"/>
      </a:defRPr>
    </a:lvl4pPr>
    <a:lvl5pPr marL="1828800" algn="l">
      <a:spcBef>
        <a:spcPts val="0"/>
      </a:spcBef>
      <a:spcAft>
        <a:spcPts val="0"/>
      </a:spcAft>
      <a:defRPr>
        <a:solidFill>
          <a:schemeClr val="tx1"/>
        </a:solidFill>
        <a:latin typeface="Calibri"/>
        <a:ea typeface="+mn-ea"/>
        <a:cs typeface="+mn-cs"/>
      </a:defRPr>
    </a:lvl5pPr>
    <a:lvl6pPr marL="2286000" algn="l" defTabSz="914400">
      <a:defRPr>
        <a:solidFill>
          <a:schemeClr val="tx1"/>
        </a:solidFill>
        <a:latin typeface="Calibri"/>
        <a:ea typeface="+mn-ea"/>
        <a:cs typeface="+mn-cs"/>
      </a:defRPr>
    </a:lvl6pPr>
    <a:lvl7pPr marL="2743200" algn="l" defTabSz="914400">
      <a:defRPr>
        <a:solidFill>
          <a:schemeClr val="tx1"/>
        </a:solidFill>
        <a:latin typeface="Calibri"/>
        <a:ea typeface="+mn-ea"/>
        <a:cs typeface="+mn-cs"/>
      </a:defRPr>
    </a:lvl7pPr>
    <a:lvl8pPr marL="3200400" algn="l" defTabSz="914400">
      <a:defRPr>
        <a:solidFill>
          <a:schemeClr val="tx1"/>
        </a:solidFill>
        <a:latin typeface="Calibri"/>
        <a:ea typeface="+mn-ea"/>
        <a:cs typeface="+mn-cs"/>
      </a:defRPr>
    </a:lvl8pPr>
    <a:lvl9pPr marL="3657600" algn="l" defTabSz="914400">
      <a:defRPr>
        <a:solidFill>
          <a:schemeClr val="tx1"/>
        </a:solidFill>
        <a:latin typeface="Calibri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13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73450086-A62E-4C44-9BB6-EB56EE8BCE96}" type="datetimeFigureOut">
              <a:rPr lang="ru-RU"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F26F49F3-AD4F-4084-9145-CBE7751D532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C6CD6F2F-5035-44A9-84EF-1414B47C9A27}" type="datetimeFigureOut">
              <a:rPr lang="ru-RU"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839B8070-D5FD-4F86-88B1-65AF0EA02062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8"/>
            <a:ext cx="2057400" cy="5851525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8"/>
            <a:ext cx="6019800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4910D3EE-2B36-43CF-B2A2-482B57D48A0F}" type="datetimeFigureOut">
              <a:rPr lang="ru-RU"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36E58BCE-40F8-45DE-ABB9-7AB907623D2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65EFFD82-1783-472A-9014-6F5BC4AEBB05}" type="datetimeFigureOut">
              <a:rPr lang="ru-RU"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D56E1119-909C-482E-B04D-0CBBE110E850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110D10C0-F5D8-4BEB-A319-450D7C10F9DA}" type="datetimeFigureOut">
              <a:rPr lang="ru-RU"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FCDE4F01-A9B6-405C-A54E-B745850E1C3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 bwMode="auto"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6C8B86FA-7C08-4194-970F-28B742C708A2}" type="datetimeFigureOut">
              <a:rPr lang="ru-RU"/>
              <a:t>18.02.2025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F6F69C2B-1FB4-4DA2-8F6E-3C56413CDD8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 bwMode="auto"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1B4EDBBF-BAC5-47EE-B71A-5586EFDA3C70}" type="datetimeFigureOut">
              <a:rPr lang="ru-RU"/>
              <a:t>18.02.2025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36231C1D-EA48-40A3-ADD5-8C42B4AFCD2E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26782ACB-490E-485F-9177-3D1D52FA45D3}" type="datetimeFigureOut">
              <a:rPr lang="ru-RU"/>
              <a:t>18.02.2025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2D4BFE61-9267-42A8-BC4D-26309B51FD1F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9241E58C-5C19-40F7-BEFB-B96714C498ED}" type="datetimeFigureOut">
              <a:rPr lang="ru-RU"/>
              <a:t>18.02.2025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211CD971-5F0F-4BEB-8131-9865CE5070F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31296E5F-69BD-45F7-B9A4-05CF77A1992D}" type="datetimeFigureOut">
              <a:rPr lang="ru-RU"/>
              <a:t>18.02.2025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99BDE158-5920-43C7-89C2-E082CC48FB4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/>
            </a:pPr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78BF273A-890D-4D2B-BBD8-4DBBBA8DF2B6}" type="datetimeFigureOut">
              <a:rPr lang="ru-RU"/>
              <a:t>18.02.2025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1F27C95E-7CB6-48C5-9306-028551700A4B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BD6FA4C-9BD0-4AEA-AD84-DAB710EBD8A9}" type="datetimeFigureOut">
              <a:rPr lang="ru-RU"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83ACAE9-3749-479A-9B85-93183D19D497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Calibri"/>
        </a:defRPr>
      </a:lvl2pPr>
      <a:lvl3pPr algn="ctr"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Calibri"/>
        </a:defRPr>
      </a:lvl3pPr>
      <a:lvl4pPr algn="ctr"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Calibri"/>
        </a:defRPr>
      </a:lvl4pPr>
      <a:lvl5pPr algn="ctr"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Calibri"/>
        </a:defRPr>
      </a:lvl5pPr>
      <a:lvl6pPr marL="457200" algn="ctr"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Calibri"/>
        </a:defRPr>
      </a:lvl6pPr>
      <a:lvl7pPr marL="914400" algn="ctr"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Calibri"/>
        </a:defRPr>
      </a:lvl7pPr>
      <a:lvl8pPr marL="1371600" algn="ctr"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Calibri"/>
        </a:defRPr>
      </a:lvl8pPr>
      <a:lvl9pPr marL="1828800" algn="ctr"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Calibri"/>
        </a:defRPr>
      </a:lvl9pPr>
    </p:titleStyle>
    <p:bodyStyle>
      <a:lvl1pPr marL="342900" indent="-342900" algn="l">
        <a:spcBef>
          <a:spcPts val="0"/>
        </a:spcBef>
        <a:spcAft>
          <a:spcPts val="0"/>
        </a:spcAft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>
        <a:spcBef>
          <a:spcPts val="0"/>
        </a:spcBef>
        <a:spcAft>
          <a:spcPts val="0"/>
        </a:spcAft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>
        <a:spcBef>
          <a:spcPts val="0"/>
        </a:spcBef>
        <a:spcAft>
          <a:spcPts val="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>
        <a:spcBef>
          <a:spcPts val="0"/>
        </a:spcBef>
        <a:spcAft>
          <a:spcPts val="0"/>
        </a:spcAft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>
        <a:spcBef>
          <a:spcPts val="0"/>
        </a:spcBef>
        <a:spcAft>
          <a:spcPts val="0"/>
        </a:spcAft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0" y="1700212"/>
            <a:ext cx="9144000" cy="30972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>
                <a:solidFill>
                  <a:schemeClr val="accent6">
                    <a:lumMod val="20000"/>
                    <a:lumOff val="80000"/>
                  </a:schemeClr>
                </a:solidFill>
                <a:latin typeface="Arial Narrow"/>
              </a:rPr>
              <a:t>ШКОЛЬНЫЙ ПАРЛАМЕНТ</a:t>
            </a:r>
            <a:endParaRPr/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>
                <a:latin typeface="Arial Narrow"/>
              </a:rPr>
              <a:t>Единая модель ученического (школьного) самоуправления </a:t>
            </a:r>
            <a:endParaRPr/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>
                <a:latin typeface="Arial Narrow"/>
              </a:rPr>
              <a:t>в организациях общего среднего образования </a:t>
            </a:r>
            <a:endParaRPr/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>
                <a:latin typeface="Arial Narrow"/>
              </a:rPr>
              <a:t>Республики Казахстан</a:t>
            </a:r>
            <a:endParaRPr lang="ru-RU" sz="2800">
              <a:latin typeface="Arial Narrow"/>
            </a:endParaRPr>
          </a:p>
        </p:txBody>
      </p:sp>
      <p:sp>
        <p:nvSpPr>
          <p:cNvPr id="43" name="Прямоугольник 42"/>
          <p:cNvSpPr/>
          <p:nvPr/>
        </p:nvSpPr>
        <p:spPr bwMode="auto">
          <a:xfrm>
            <a:off x="0" y="-26988"/>
            <a:ext cx="9144000" cy="4318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>
                <a:solidFill>
                  <a:srgbClr val="0070C0"/>
                </a:solidFill>
                <a:latin typeface="Arial Narrow"/>
              </a:rPr>
              <a:t>МИНИСТЕРСТВО ПРОСВЕЩЕНИЯ РЕСПУБЛИКИ </a:t>
            </a:r>
            <a:r>
              <a:rPr lang="ru-RU" sz="2000" b="1" dirty="0">
                <a:solidFill>
                  <a:srgbClr val="0070C0"/>
                </a:solidFill>
                <a:latin typeface="Arial Narrow"/>
              </a:rPr>
              <a:t>КАЗАХСТАН</a:t>
            </a:r>
            <a:endParaRPr dirty="0"/>
          </a:p>
        </p:txBody>
      </p:sp>
      <p:pic>
        <p:nvPicPr>
          <p:cNvPr id="2052" name="Picture 8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3708400" y="373063"/>
            <a:ext cx="1309688" cy="1306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3" name="Picture 2" descr="C:\Users\Пользователь\Desktop\unnamed.jpg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3660775" y="4797425"/>
            <a:ext cx="2041525" cy="2041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 bwMode="auto">
          <a:xfrm>
            <a:off x="1547813" y="1196975"/>
            <a:ext cx="6192837" cy="431799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>
                <a:solidFill>
                  <a:schemeClr val="bg1"/>
                </a:solidFill>
                <a:latin typeface="Century Gothic"/>
              </a:rPr>
              <a:t>ОБОСНОВАНИЕ</a:t>
            </a:r>
            <a:r>
              <a:rPr lang="en-US" sz="2200" b="1">
                <a:solidFill>
                  <a:schemeClr val="bg1"/>
                </a:solidFill>
                <a:latin typeface="Century Gothic"/>
              </a:rPr>
              <a:t> </a:t>
            </a:r>
            <a:r>
              <a:rPr lang="ru-RU" sz="2200" b="1">
                <a:solidFill>
                  <a:schemeClr val="bg1"/>
                </a:solidFill>
                <a:latin typeface="Century Gothic"/>
              </a:rPr>
              <a:t>НЕОБХОДИМОСТИ </a:t>
            </a:r>
            <a:endParaRPr/>
          </a:p>
        </p:txBody>
      </p:sp>
      <p:sp>
        <p:nvSpPr>
          <p:cNvPr id="23" name="Прямоугольник 22"/>
          <p:cNvSpPr/>
          <p:nvPr/>
        </p:nvSpPr>
        <p:spPr bwMode="auto">
          <a:xfrm>
            <a:off x="250825" y="2174875"/>
            <a:ext cx="4249738" cy="181610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endParaRPr lang="en-US" sz="1600">
              <a:solidFill>
                <a:srgbClr val="002060"/>
              </a:solidFill>
              <a:latin typeface="Century Gothic"/>
              <a:cs typeface="Arial"/>
            </a:endParaRPr>
          </a:p>
          <a:p>
            <a:pPr algn="ctr">
              <a:defRPr/>
            </a:pPr>
            <a:r>
              <a:rPr lang="ru-RU" sz="1600" b="1">
                <a:solidFill>
                  <a:schemeClr val="bg1"/>
                </a:solidFill>
                <a:latin typeface="Century Gothic"/>
                <a:cs typeface="Arial"/>
              </a:rPr>
              <a:t>воспитание </a:t>
            </a:r>
            <a:r>
              <a:rPr lang="ru-RU" sz="1600">
                <a:solidFill>
                  <a:schemeClr val="bg1"/>
                </a:solidFill>
                <a:latin typeface="Century Gothic"/>
                <a:cs typeface="Arial"/>
              </a:rPr>
              <a:t>свободной, ответственной личности, человека культуры, который способен действовать в условиях правового государства творчески, инициативно, с пользой для себя и общества</a:t>
            </a:r>
            <a:endParaRPr lang="en-US" sz="1600">
              <a:solidFill>
                <a:schemeClr val="bg1"/>
              </a:solidFill>
              <a:latin typeface="Century Gothic"/>
              <a:cs typeface="Arial"/>
            </a:endParaRPr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4854575" y="2189163"/>
            <a:ext cx="3940175" cy="181610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>
                <a:solidFill>
                  <a:schemeClr val="bg1"/>
                </a:solidFill>
                <a:latin typeface="Century Gothic"/>
                <a:cs typeface="Arial"/>
              </a:rPr>
              <a:t>создание условий для успешной социализации и эффективной самореализации </a:t>
            </a:r>
            <a:r>
              <a:rPr lang="kk-KZ" sz="1600">
                <a:solidFill>
                  <a:schemeClr val="bg1"/>
                </a:solidFill>
                <a:latin typeface="Century Gothic"/>
                <a:cs typeface="Arial"/>
              </a:rPr>
              <a:t>детей и </a:t>
            </a:r>
            <a:r>
              <a:rPr lang="ru-RU" sz="1600">
                <a:solidFill>
                  <a:schemeClr val="bg1"/>
                </a:solidFill>
                <a:latin typeface="Century Gothic"/>
                <a:cs typeface="Arial"/>
              </a:rPr>
              <a:t>молодежи, также возможности для самостоятельного решения </a:t>
            </a:r>
            <a:r>
              <a:rPr lang="kk-KZ" sz="1600">
                <a:solidFill>
                  <a:schemeClr val="bg1"/>
                </a:solidFill>
                <a:latin typeface="Century Gothic"/>
                <a:cs typeface="Arial"/>
              </a:rPr>
              <a:t>обучающимися</a:t>
            </a:r>
            <a:r>
              <a:rPr lang="ru-RU" sz="1600">
                <a:solidFill>
                  <a:schemeClr val="bg1"/>
                </a:solidFill>
                <a:latin typeface="Century Gothic"/>
                <a:cs typeface="Arial"/>
              </a:rPr>
              <a:t> возникающих проблем</a:t>
            </a:r>
            <a:endParaRPr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057275" y="4616450"/>
            <a:ext cx="7737475" cy="830263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kk-KZ" sz="1600" b="1">
                <a:solidFill>
                  <a:schemeClr val="bg1"/>
                </a:solidFill>
                <a:latin typeface="Century Gothic"/>
                <a:cs typeface="Arial"/>
              </a:rPr>
              <a:t>Пункт 35 </a:t>
            </a:r>
            <a:r>
              <a:rPr lang="ru-RU" sz="1600">
                <a:solidFill>
                  <a:schemeClr val="bg1"/>
                </a:solidFill>
                <a:latin typeface="Century Gothic"/>
                <a:cs typeface="Arial"/>
              </a:rPr>
              <a:t>План</a:t>
            </a:r>
            <a:r>
              <a:rPr lang="kk-KZ" sz="1600">
                <a:solidFill>
                  <a:schemeClr val="bg1"/>
                </a:solidFill>
                <a:latin typeface="Century Gothic"/>
                <a:cs typeface="Arial"/>
              </a:rPr>
              <a:t>а</a:t>
            </a:r>
            <a:r>
              <a:rPr lang="ru-RU" sz="1600">
                <a:solidFill>
                  <a:schemeClr val="bg1"/>
                </a:solidFill>
                <a:latin typeface="Century Gothic"/>
                <a:cs typeface="Arial"/>
              </a:rPr>
              <a:t> мероприятий по реализации Государственной программы развития образования и науки Республики Казахстан на 2020</a:t>
            </a:r>
            <a:r>
              <a:rPr lang="kk-KZ" sz="1600">
                <a:solidFill>
                  <a:schemeClr val="bg1"/>
                </a:solidFill>
                <a:latin typeface="Century Gothic"/>
                <a:cs typeface="Arial"/>
              </a:rPr>
              <a:t>-</a:t>
            </a:r>
            <a:r>
              <a:rPr lang="ru-RU" sz="1600">
                <a:solidFill>
                  <a:schemeClr val="bg1"/>
                </a:solidFill>
                <a:latin typeface="Century Gothic"/>
                <a:cs typeface="Arial"/>
              </a:rPr>
              <a:t>2025 годы</a:t>
            </a:r>
            <a:r>
              <a:rPr lang="kk-KZ" sz="1600">
                <a:solidFill>
                  <a:schemeClr val="bg1"/>
                </a:solidFill>
                <a:latin typeface="Century Gothic"/>
                <a:cs typeface="Arial"/>
              </a:rPr>
              <a:t>»</a:t>
            </a:r>
            <a:endParaRPr lang="en-US" sz="1600">
              <a:solidFill>
                <a:schemeClr val="bg1"/>
              </a:solidFill>
              <a:latin typeface="Century Gothic"/>
              <a:cs typeface="Arial"/>
            </a:endParaRPr>
          </a:p>
        </p:txBody>
      </p:sp>
      <p:pic>
        <p:nvPicPr>
          <p:cNvPr id="44" name="Рисунок 43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63434" t="8627" r="3537" b="62519"/>
          <a:stretch/>
        </p:blipFill>
        <p:spPr bwMode="auto">
          <a:xfrm rot="2559121">
            <a:off x="6043054" y="1540315"/>
            <a:ext cx="827858" cy="735196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63434" t="8627" r="3537" b="62519"/>
          <a:stretch/>
        </p:blipFill>
        <p:spPr bwMode="auto">
          <a:xfrm rot="7192666" flipV="1">
            <a:off x="2318878" y="1518705"/>
            <a:ext cx="716918" cy="810465"/>
          </a:xfrm>
          <a:prstGeom prst="rect">
            <a:avLst/>
          </a:prstGeom>
        </p:spPr>
      </p:pic>
      <p:pic>
        <p:nvPicPr>
          <p:cNvPr id="7177" name="Рисунок 5127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525" y="5019675"/>
            <a:ext cx="1082675" cy="995363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Прямоугольник 27"/>
          <p:cNvSpPr/>
          <p:nvPr/>
        </p:nvSpPr>
        <p:spPr bwMode="auto">
          <a:xfrm>
            <a:off x="1849438" y="4102100"/>
            <a:ext cx="5862637" cy="431799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lvl="1" algn="ctr">
              <a:defRPr/>
            </a:pPr>
            <a:r>
              <a:rPr lang="ru-RU" sz="2200" b="1">
                <a:solidFill>
                  <a:schemeClr val="bg1"/>
                </a:solidFill>
                <a:latin typeface="Century Gothic"/>
              </a:rPr>
              <a:t>ОСНОВАНИЕ ДЛЯ РЕАЛИЗАЦИИ</a:t>
            </a:r>
            <a:endParaRPr/>
          </a:p>
        </p:txBody>
      </p:sp>
      <p:sp>
        <p:nvSpPr>
          <p:cNvPr id="7179" name="TextBox 11"/>
          <p:cNvSpPr txBox="1">
            <a:spLocks noChangeArrowheads="1"/>
          </p:cNvSpPr>
          <p:nvPr/>
        </p:nvSpPr>
        <p:spPr bwMode="auto">
          <a:xfrm>
            <a:off x="684213" y="44624"/>
            <a:ext cx="7524750" cy="107632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/>
              <a:buChar char=""/>
              <a:defRPr>
                <a:solidFill>
                  <a:srgbClr val="404040"/>
                </a:solidFill>
                <a:latin typeface="Trebuchet MS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/>
              <a:buChar char=""/>
              <a:defRPr sz="1600">
                <a:solidFill>
                  <a:srgbClr val="404040"/>
                </a:solidFill>
                <a:latin typeface="Trebuchet MS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/>
              <a:buChar char=""/>
              <a:defRPr sz="1400">
                <a:solidFill>
                  <a:srgbClr val="404040"/>
                </a:solidFill>
                <a:latin typeface="Trebuchet MS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/>
              <a:buChar char=""/>
              <a:defRPr sz="1200">
                <a:solidFill>
                  <a:srgbClr val="404040"/>
                </a:solidFill>
                <a:latin typeface="Trebuchet MS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/>
              <a:buChar char=""/>
              <a:defRPr sz="1200">
                <a:solidFill>
                  <a:srgbClr val="404040"/>
                </a:solidFill>
                <a:latin typeface="Trebuchet MS"/>
              </a:defRPr>
            </a:lvl5pPr>
            <a:lvl6pPr marL="25146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/>
              <a:buChar char=""/>
              <a:defRPr sz="1200">
                <a:solidFill>
                  <a:srgbClr val="404040"/>
                </a:solidFill>
                <a:latin typeface="Trebuchet MS"/>
              </a:defRPr>
            </a:lvl6pPr>
            <a:lvl7pPr marL="29718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/>
              <a:buChar char=""/>
              <a:defRPr sz="1200">
                <a:solidFill>
                  <a:srgbClr val="404040"/>
                </a:solidFill>
                <a:latin typeface="Trebuchet MS"/>
              </a:defRPr>
            </a:lvl7pPr>
            <a:lvl8pPr marL="3429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/>
              <a:buChar char=""/>
              <a:defRPr sz="1200">
                <a:solidFill>
                  <a:srgbClr val="404040"/>
                </a:solidFill>
                <a:latin typeface="Trebuchet MS"/>
              </a:defRPr>
            </a:lvl8pPr>
            <a:lvl9pPr marL="3886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/>
              <a:buChar char=""/>
              <a:defRPr sz="1200">
                <a:solidFill>
                  <a:srgbClr val="404040"/>
                </a:solidFill>
                <a:latin typeface="Trebuchet MS"/>
              </a:defRPr>
            </a:lvl9pPr>
          </a:lstStyle>
          <a:p>
            <a:pPr algn="ctr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lang="kk-KZ" sz="1600" b="1">
                <a:solidFill>
                  <a:schemeClr val="bg1"/>
                </a:solidFill>
                <a:latin typeface="Tahoma"/>
                <a:cs typeface="Tahoma"/>
              </a:rPr>
              <a:t>Концепция</a:t>
            </a:r>
            <a:endParaRPr lang="ru-RU" sz="1600" b="1">
              <a:solidFill>
                <a:schemeClr val="bg1"/>
              </a:solidFill>
              <a:latin typeface="Tahoma"/>
              <a:cs typeface="Tahoma"/>
            </a:endParaRPr>
          </a:p>
          <a:p>
            <a:pPr algn="ctr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lang="ru-RU" sz="1600" b="1">
                <a:solidFill>
                  <a:schemeClr val="bg1"/>
                </a:solidFill>
                <a:latin typeface="Tahoma"/>
                <a:cs typeface="Tahoma"/>
              </a:rPr>
              <a:t>развития органов самоуправления </a:t>
            </a:r>
            <a:r>
              <a:rPr lang="kk-KZ" sz="1600" b="1">
                <a:solidFill>
                  <a:schemeClr val="bg1"/>
                </a:solidFill>
                <a:latin typeface="Tahoma"/>
                <a:cs typeface="Tahoma"/>
              </a:rPr>
              <a:t>обучающихся</a:t>
            </a:r>
            <a:endParaRPr lang="ru-RU" sz="1600" b="1">
              <a:solidFill>
                <a:schemeClr val="bg1"/>
              </a:solidFill>
              <a:latin typeface="Tahoma"/>
              <a:cs typeface="Tahoma"/>
            </a:endParaRPr>
          </a:p>
          <a:p>
            <a:pPr algn="ctr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lang="ru-RU" sz="1600" b="1">
                <a:solidFill>
                  <a:schemeClr val="bg1"/>
                </a:solidFill>
                <a:latin typeface="Tahoma"/>
                <a:cs typeface="Tahoma"/>
              </a:rPr>
              <a:t>«Школьный парламент» </a:t>
            </a:r>
            <a:endParaRPr/>
          </a:p>
          <a:p>
            <a:pPr algn="ctr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lang="ru-RU" sz="1600" b="1">
                <a:solidFill>
                  <a:schemeClr val="bg1"/>
                </a:solidFill>
                <a:latin typeface="Tahoma"/>
                <a:cs typeface="Tahoma"/>
              </a:rPr>
              <a:t>в организациях образования Республики Казахстан</a:t>
            </a:r>
            <a:endParaRPr lang="ru-RU" sz="160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057275" y="5557838"/>
            <a:ext cx="7737475" cy="830997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1600" b="1">
                <a:solidFill>
                  <a:schemeClr val="accent6">
                    <a:lumMod val="50000"/>
                  </a:schemeClr>
                </a:solidFill>
                <a:latin typeface="Arial Narrow"/>
              </a:rPr>
              <a:t>ИНСТИТУТ ДЕТСКИХ ПРЕДСТАВИТЕЛЬСТВ </a:t>
            </a:r>
            <a:r>
              <a:rPr lang="ru-RU" sz="1600">
                <a:solidFill>
                  <a:schemeClr val="bg1"/>
                </a:solidFill>
                <a:latin typeface="Century Gothic"/>
                <a:cs typeface="Arial"/>
              </a:rPr>
              <a:t>по вопросам защиты прав детей в школах</a:t>
            </a:r>
            <a:r>
              <a:rPr lang="ru-RU" sz="1600">
                <a:solidFill>
                  <a:schemeClr val="bg1"/>
                </a:solidFill>
                <a:latin typeface="Century Gothic"/>
              </a:rPr>
              <a:t>.</a:t>
            </a:r>
            <a:r>
              <a:rPr lang="ru-RU" sz="1600">
                <a:solidFill>
                  <a:schemeClr val="bg1"/>
                </a:solidFill>
                <a:latin typeface="Century Gothic"/>
                <a:cs typeface="Arial"/>
              </a:rPr>
              <a:t> 287 детей-представителей  городов и районов республики взаимодействуют с Комитетом (приказ КОПД №69-н от 23.11.2020)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 bwMode="auto">
          <a:xfrm>
            <a:off x="254000" y="666750"/>
            <a:ext cx="8431213" cy="695325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>
                <a:solidFill>
                  <a:schemeClr val="bg1"/>
                </a:solidFill>
                <a:latin typeface="Century Gothic"/>
              </a:rPr>
              <a:t>Парламент (самоуправление) </a:t>
            </a:r>
            <a:endParaRPr/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>
                <a:solidFill>
                  <a:schemeClr val="bg1"/>
                </a:solidFill>
                <a:latin typeface="Century Gothic"/>
              </a:rPr>
              <a:t>школьников</a:t>
            </a:r>
            <a:endParaRPr lang="ru-RU" sz="240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234950" y="2111375"/>
            <a:ext cx="1666875" cy="41322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>
                <a:solidFill>
                  <a:srgbClr val="002060"/>
                </a:solidFill>
                <a:latin typeface="Century Gothic"/>
              </a:rPr>
              <a:t> </a:t>
            </a:r>
            <a:endParaRPr lang="ru-RU" sz="2800"/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2398713" y="4505325"/>
            <a:ext cx="6072187" cy="84023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just" defTabSz="622300">
              <a:lnSpc>
                <a:spcPct val="90000"/>
              </a:lnSpc>
              <a:spcAft>
                <a:spcPts val="0"/>
              </a:spcAft>
              <a:defRPr/>
            </a:pPr>
            <a:r>
              <a:rPr lang="ru-RU">
                <a:solidFill>
                  <a:schemeClr val="bg1"/>
                </a:solidFill>
                <a:latin typeface="Century Gothic"/>
                <a:cs typeface="Arial"/>
              </a:rPr>
              <a:t>- это</a:t>
            </a:r>
            <a:r>
              <a:rPr lang="ru-RU" b="1">
                <a:solidFill>
                  <a:schemeClr val="bg1"/>
                </a:solidFill>
                <a:latin typeface="Century Gothic"/>
                <a:cs typeface="Arial"/>
              </a:rPr>
              <a:t> </a:t>
            </a:r>
            <a:r>
              <a:rPr lang="ru-RU">
                <a:solidFill>
                  <a:schemeClr val="bg1"/>
                </a:solidFill>
                <a:latin typeface="Century Gothic"/>
                <a:cs typeface="Arial"/>
              </a:rPr>
              <a:t>незаменимый помощник администрации </a:t>
            </a:r>
            <a:r>
              <a:rPr lang="kk-KZ">
                <a:solidFill>
                  <a:schemeClr val="bg1"/>
                </a:solidFill>
                <a:latin typeface="Century Gothic"/>
                <a:cs typeface="Arial"/>
              </a:rPr>
              <a:t>школы в решении проблем учебно-воспитательного процесса</a:t>
            </a:r>
            <a:r>
              <a:rPr lang="ru-RU">
                <a:solidFill>
                  <a:schemeClr val="bg1"/>
                </a:solidFill>
                <a:latin typeface="Century Gothic"/>
                <a:cs typeface="Arial"/>
              </a:rPr>
              <a:t>. </a:t>
            </a:r>
            <a:endParaRPr/>
          </a:p>
        </p:txBody>
      </p:sp>
      <p:pic>
        <p:nvPicPr>
          <p:cNvPr id="8197" name="Picture 14" descr="C:\Documents and Settings\Adminkz\Рабочий стол\самоуправление 2021\скачанные файлы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168275" y="1989138"/>
            <a:ext cx="2381250" cy="17541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198" name="Picture 15" descr="C:\Documents and Settings\Adminkz\Рабочий стол\самоуправление 2021\bez3.jpg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0" y="3789363"/>
            <a:ext cx="2370138" cy="2500312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Прямоугольник 11"/>
          <p:cNvSpPr/>
          <p:nvPr/>
        </p:nvSpPr>
        <p:spPr bwMode="auto">
          <a:xfrm>
            <a:off x="2370138" y="2559050"/>
            <a:ext cx="5999162" cy="120015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ru-RU">
                <a:solidFill>
                  <a:schemeClr val="bg1"/>
                </a:solidFill>
                <a:latin typeface="Century Gothic"/>
                <a:cs typeface="Arial"/>
              </a:rPr>
              <a:t>-</a:t>
            </a:r>
            <a:r>
              <a:rPr lang="ru-RU">
                <a:solidFill>
                  <a:srgbClr val="002060"/>
                </a:solidFill>
                <a:latin typeface="Century Gothic"/>
                <a:cs typeface="Arial"/>
              </a:rPr>
              <a:t> </a:t>
            </a:r>
            <a:r>
              <a:rPr lang="ru-RU">
                <a:solidFill>
                  <a:schemeClr val="bg1"/>
                </a:solidFill>
                <a:latin typeface="Century Gothic"/>
                <a:cs typeface="Arial"/>
              </a:rPr>
              <a:t>это форма участия обучающихся в соуправлении </a:t>
            </a:r>
            <a:r>
              <a:rPr lang="kk-KZ">
                <a:solidFill>
                  <a:schemeClr val="bg1"/>
                </a:solidFill>
                <a:latin typeface="Century Gothic"/>
                <a:cs typeface="Arial"/>
              </a:rPr>
              <a:t>организацией образования</a:t>
            </a:r>
            <a:r>
              <a:rPr lang="ru-RU">
                <a:solidFill>
                  <a:schemeClr val="bg1"/>
                </a:solidFill>
                <a:latin typeface="Century Gothic"/>
                <a:cs typeface="Arial"/>
              </a:rPr>
              <a:t>, решении вопросов при организации учебно</a:t>
            </a:r>
            <a:r>
              <a:rPr lang="kk-KZ">
                <a:solidFill>
                  <a:schemeClr val="bg1"/>
                </a:solidFill>
                <a:latin typeface="Century Gothic"/>
                <a:cs typeface="Arial"/>
              </a:rPr>
              <a:t>-</a:t>
            </a:r>
            <a:r>
              <a:rPr lang="ru-RU">
                <a:solidFill>
                  <a:schemeClr val="bg1"/>
                </a:solidFill>
                <a:latin typeface="Century Gothic"/>
                <a:cs typeface="Arial"/>
              </a:rPr>
              <a:t>воспитательного процесса.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9218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07949" y="3878263"/>
            <a:ext cx="2036763" cy="15271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 bwMode="auto">
          <a:xfrm>
            <a:off x="265113" y="169862"/>
            <a:ext cx="2219325" cy="581025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chemeClr val="bg1"/>
                </a:solidFill>
                <a:latin typeface="Century Gothic"/>
              </a:rPr>
              <a:t>ЦЕЛЬ ПАРЛАМЕНТА</a:t>
            </a:r>
            <a:endParaRPr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265113" y="2774950"/>
            <a:ext cx="2219325" cy="438149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b="1">
                <a:solidFill>
                  <a:schemeClr val="bg1"/>
                </a:solidFill>
                <a:latin typeface="Century Gothic"/>
              </a:rPr>
              <a:t>ЗАДАЧИ</a:t>
            </a:r>
            <a:endParaRPr lang="ru-RU" b="1">
              <a:solidFill>
                <a:schemeClr val="bg1"/>
              </a:solidFill>
              <a:latin typeface="Century Gothic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914525" y="750888"/>
            <a:ext cx="6689725" cy="149225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defRPr/>
            </a:pPr>
            <a:r>
              <a:rPr lang="ru-RU" sz="1500" b="1">
                <a:solidFill>
                  <a:schemeClr val="bg1"/>
                </a:solidFill>
                <a:latin typeface="Century Gothic"/>
              </a:rPr>
              <a:t>Развитие</a:t>
            </a:r>
            <a:r>
              <a:rPr lang="ru-RU" sz="1500">
                <a:solidFill>
                  <a:schemeClr val="bg1"/>
                </a:solidFill>
                <a:latin typeface="Century Gothic"/>
              </a:rPr>
              <a:t> у обучающихся навыков гражданской активности, социальной компетентности, гражданской ответственности</a:t>
            </a:r>
            <a:r>
              <a:rPr lang="kk-KZ" sz="1500">
                <a:solidFill>
                  <a:schemeClr val="bg1"/>
                </a:solidFill>
                <a:latin typeface="Century Gothic"/>
              </a:rPr>
              <a:t>, воспитание</a:t>
            </a:r>
            <a:r>
              <a:rPr lang="ru-RU" sz="1500">
                <a:solidFill>
                  <a:schemeClr val="bg1"/>
                </a:solidFill>
                <a:latin typeface="Century Gothic"/>
              </a:rPr>
              <a:t> гражданина высокой культур</a:t>
            </a:r>
            <a:r>
              <a:rPr lang="kk-KZ" sz="1500">
                <a:solidFill>
                  <a:schemeClr val="bg1"/>
                </a:solidFill>
                <a:latin typeface="Century Gothic"/>
              </a:rPr>
              <a:t>ы</a:t>
            </a:r>
            <a:r>
              <a:rPr lang="ru-RU" sz="1500">
                <a:solidFill>
                  <a:schemeClr val="bg1"/>
                </a:solidFill>
                <a:latin typeface="Century Gothic"/>
              </a:rPr>
              <a:t>, гуманистической направленности, способного к социальному творчеству, умеющего действовать в интересах совершенствования своей личности</a:t>
            </a:r>
            <a:r>
              <a:rPr lang="kk-KZ" sz="1500">
                <a:solidFill>
                  <a:schemeClr val="bg1"/>
                </a:solidFill>
                <a:latin typeface="Century Gothic"/>
              </a:rPr>
              <a:t>, </a:t>
            </a:r>
            <a:r>
              <a:rPr lang="ru-RU" sz="1500">
                <a:solidFill>
                  <a:schemeClr val="bg1"/>
                </a:solidFill>
                <a:latin typeface="Century Gothic"/>
              </a:rPr>
              <a:t>общества </a:t>
            </a:r>
            <a:r>
              <a:rPr lang="kk-KZ" sz="1500">
                <a:solidFill>
                  <a:schemeClr val="bg1"/>
                </a:solidFill>
                <a:latin typeface="Century Gothic"/>
              </a:rPr>
              <a:t>и государства</a:t>
            </a:r>
            <a:r>
              <a:rPr lang="ru-RU" sz="1500">
                <a:solidFill>
                  <a:schemeClr val="bg1"/>
                </a:solidFill>
                <a:latin typeface="Century Gothic"/>
              </a:rPr>
              <a:t>.</a:t>
            </a:r>
            <a:endParaRPr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925638" y="3141663"/>
            <a:ext cx="7110412" cy="2862262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marL="285750" indent="-285750" algn="just">
              <a:buFont typeface="Wingdings"/>
              <a:buChar char="q"/>
              <a:defRPr/>
            </a:pPr>
            <a:r>
              <a:rPr lang="ru-RU" sz="1500">
                <a:solidFill>
                  <a:schemeClr val="bg1"/>
                </a:solidFill>
                <a:latin typeface="Century Gothic"/>
              </a:rPr>
              <a:t>создание условий для развития способностей и интересов</a:t>
            </a:r>
            <a:r>
              <a:rPr lang="kk-KZ" sz="1500">
                <a:solidFill>
                  <a:schemeClr val="bg1"/>
                </a:solidFill>
                <a:latin typeface="Century Gothic"/>
              </a:rPr>
              <a:t> обучающихся, </a:t>
            </a:r>
            <a:r>
              <a:rPr lang="ru-RU" sz="1500">
                <a:solidFill>
                  <a:schemeClr val="bg1"/>
                </a:solidFill>
                <a:latin typeface="Century Gothic"/>
              </a:rPr>
              <a:t>единого правового пространства в школе, предоставление реальной возможности участвовать в управлении организацией образования.</a:t>
            </a:r>
            <a:endParaRPr/>
          </a:p>
          <a:p>
            <a:pPr marL="285750" indent="-285750" algn="just">
              <a:buFont typeface="Wingdings"/>
              <a:buChar char="q"/>
              <a:defRPr/>
            </a:pPr>
            <a:r>
              <a:rPr lang="ru-RU" sz="1500">
                <a:solidFill>
                  <a:schemeClr val="bg1"/>
                </a:solidFill>
                <a:latin typeface="Century Gothic"/>
              </a:rPr>
              <a:t>воспитание положительного отношения к нормам коллективной жизни, законам государства, желания приносить пользу людям, помогать преодолевать трудности своим друзья и ровесникам</a:t>
            </a:r>
            <a:endParaRPr/>
          </a:p>
          <a:p>
            <a:pPr marL="285750" indent="-285750" algn="just">
              <a:buFont typeface="Wingdings"/>
              <a:buChar char="q"/>
              <a:defRPr/>
            </a:pPr>
            <a:r>
              <a:rPr lang="ru-RU" sz="1500">
                <a:solidFill>
                  <a:schemeClr val="bg1"/>
                </a:solidFill>
                <a:latin typeface="Century Gothic"/>
              </a:rPr>
              <a:t>вовлечение каждого обучающегося в общественную жизнь организации образования</a:t>
            </a:r>
            <a:endParaRPr/>
          </a:p>
          <a:p>
            <a:pPr marL="285750" indent="-285750" algn="just">
              <a:buFont typeface="Wingdings"/>
              <a:buChar char="q"/>
              <a:defRPr/>
            </a:pPr>
            <a:r>
              <a:rPr lang="ru-RU" sz="1500">
                <a:solidFill>
                  <a:schemeClr val="bg1"/>
                </a:solidFill>
                <a:latin typeface="Century Gothic"/>
              </a:rPr>
              <a:t>развитие самостоятельного мышления и самосознания</a:t>
            </a:r>
            <a:r>
              <a:rPr lang="kk-KZ" sz="1500">
                <a:solidFill>
                  <a:schemeClr val="bg1"/>
                </a:solidFill>
                <a:latin typeface="Century Gothic"/>
              </a:rPr>
              <a:t>, </a:t>
            </a:r>
            <a:r>
              <a:rPr lang="ru-RU" sz="1500">
                <a:solidFill>
                  <a:schemeClr val="bg1"/>
                </a:solidFill>
                <a:latin typeface="Century Gothic"/>
              </a:rPr>
              <a:t>навыков лидерского поведения, организаторских знаний, умений, навыков коллективной и руководящей деятельности</a:t>
            </a:r>
            <a:endParaRPr lang="kk-KZ" sz="1500">
              <a:solidFill>
                <a:schemeClr val="bg1"/>
              </a:solidFill>
              <a:latin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0" name="Овал 59"/>
          <p:cNvSpPr/>
          <p:nvPr/>
        </p:nvSpPr>
        <p:spPr bwMode="auto">
          <a:xfrm>
            <a:off x="1293813" y="1317625"/>
            <a:ext cx="6167437" cy="5221288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0" y="-26988"/>
            <a:ext cx="9144000" cy="43180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>
                <a:solidFill>
                  <a:schemeClr val="bg1"/>
                </a:solidFill>
                <a:latin typeface="Arial Narrow"/>
              </a:rPr>
              <a:t>ШКОЛЬНЫЙ ПАРЛАМЕНТ: СТРУКТУРА </a:t>
            </a:r>
            <a:endParaRPr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1182688" y="2549525"/>
            <a:ext cx="2305050" cy="7715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ФРАКЦИЯ (КАБИНЕТ, КОМИССИЯ И Т.П.)</a:t>
            </a:r>
            <a:endParaRPr/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rgbClr val="002060"/>
                </a:solidFill>
                <a:latin typeface="Arial Narrow"/>
              </a:rPr>
              <a:t> ЭКОЛОГИИ  И ТРУДА</a:t>
            </a:r>
            <a:endParaRPr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2038349" y="1317625"/>
            <a:ext cx="2613025" cy="9683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ДЕТСКОЕ ПРЕДСТАВИТЕЛЬСТВО </a:t>
            </a:r>
            <a:r>
              <a:rPr lang="ru-RU" b="1">
                <a:solidFill>
                  <a:srgbClr val="002060"/>
                </a:solidFill>
                <a:latin typeface="Arial Narrow"/>
              </a:rPr>
              <a:t>МОН РК</a:t>
            </a:r>
            <a:endParaRPr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6642100" y="2746375"/>
            <a:ext cx="2322388" cy="6826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ФРАКЦИЯ (КАБИНЕТ, КОМИССИЯ И Т.П.)</a:t>
            </a:r>
            <a:endParaRPr/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rgbClr val="002060"/>
                </a:solidFill>
                <a:latin typeface="Arial Narrow"/>
              </a:rPr>
              <a:t>ПРАВА И ПОРЯДКА</a:t>
            </a:r>
            <a:endParaRPr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6345238" y="912813"/>
            <a:ext cx="2606675" cy="2968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МОДУЛИ СТРУКТУРЫ</a:t>
            </a:r>
            <a:endParaRPr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402012" y="3440113"/>
            <a:ext cx="2232025" cy="5937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rgbClr val="002060"/>
                </a:solidFill>
                <a:latin typeface="Arial Narrow"/>
              </a:rPr>
              <a:t>ПРЕЗИДЕНТ  ШКОЛЫ</a:t>
            </a:r>
            <a:endParaRPr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406400" y="425450"/>
            <a:ext cx="8331200" cy="4317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ОБЩЕЕ СОБРАНИЕ ДЕПУТАТОВ ПЕРЕМЕН</a:t>
            </a:r>
            <a:endParaRPr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371475" y="3670300"/>
            <a:ext cx="2305050" cy="8143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ФРАКЦИЯ (КАБИНЕТ, КОМИССИЯ И Т.П.)</a:t>
            </a:r>
            <a:endParaRPr/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rgbClr val="002060"/>
                </a:solidFill>
                <a:latin typeface="Arial Narrow"/>
              </a:rPr>
              <a:t>САМОПОЗНАНИЯ</a:t>
            </a: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6308725" y="5400675"/>
            <a:ext cx="2439739" cy="6926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ФРАКЦИЯ (КАБИНЕТ, КОМИССИЯ И Т.П.)</a:t>
            </a:r>
            <a:endParaRPr/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rgbClr val="002060"/>
                </a:solidFill>
                <a:latin typeface="Arial Narrow"/>
              </a:rPr>
              <a:t>СПОРТА И ЗОЖ</a:t>
            </a:r>
            <a:endParaRPr/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5418138" y="1636711"/>
            <a:ext cx="3330326" cy="6401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ФРАКЦИЯ (КАБИНЕТ, КОМИССИЯ И Т.П.)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rgbClr val="002060"/>
                </a:solidFill>
                <a:latin typeface="Arial Narrow"/>
              </a:rPr>
              <a:t>ЗАБОТЫ (ВОЛОНТЕРСТВО)</a:t>
            </a:r>
            <a:endParaRPr/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6660232" y="3861048"/>
            <a:ext cx="2305050" cy="8413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ФРАКЦИЯ (КАБИНЕТ, КОМИССИЯ И Т.П.)</a:t>
            </a:r>
            <a:endParaRPr/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rgbClr val="002060"/>
                </a:solidFill>
                <a:latin typeface="Arial Narrow"/>
              </a:rPr>
              <a:t>ПЕЧАТИ И ИНФОРМАЦИИ</a:t>
            </a:r>
            <a:endParaRPr/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3491880" y="6021288"/>
            <a:ext cx="2571030" cy="6921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ФРАКЦИЯ (КАБИНЕТ, КОМИССИЯ И Т.П.)</a:t>
            </a:r>
            <a:endParaRPr/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rgbClr val="002060"/>
                </a:solidFill>
                <a:latin typeface="Arial Narrow"/>
              </a:rPr>
              <a:t> СЧАСТЬЯ</a:t>
            </a: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467544" y="4725144"/>
            <a:ext cx="3168351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ФРАКЦИЯ (КАБИНЕТ, КОМИССИЯ И Т.П.)</a:t>
            </a:r>
            <a:endParaRPr/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rgbClr val="002060"/>
                </a:solidFill>
                <a:latin typeface="Arial Narrow"/>
              </a:rPr>
              <a:t>КУЛЬТУРЫ И ДЕБАТНОГО ДВИЖЕНИЯ</a:t>
            </a:r>
            <a:endParaRPr/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1611313" y="1438275"/>
            <a:ext cx="427037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latin typeface="Arial Narrow"/>
              </a:rPr>
              <a:t>1</a:t>
            </a:r>
            <a:endParaRPr/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4978400" y="1555750"/>
            <a:ext cx="427038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latin typeface="Arial Narrow"/>
              </a:rPr>
              <a:t>2</a:t>
            </a:r>
            <a:endParaRPr/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0" y="4725144"/>
            <a:ext cx="427037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latin typeface="Arial Narrow"/>
              </a:rPr>
              <a:t>7</a:t>
            </a:r>
            <a:endParaRPr/>
          </a:p>
        </p:txBody>
      </p:sp>
      <p:sp>
        <p:nvSpPr>
          <p:cNvPr id="23" name="Прямоугольник 22"/>
          <p:cNvSpPr/>
          <p:nvPr/>
        </p:nvSpPr>
        <p:spPr bwMode="auto">
          <a:xfrm>
            <a:off x="3086100" y="5878513"/>
            <a:ext cx="427038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latin typeface="Arial Narrow"/>
              </a:rPr>
              <a:t>6</a:t>
            </a:r>
            <a:endParaRPr/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5981700" y="5113338"/>
            <a:ext cx="427038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latin typeface="Arial Narrow"/>
              </a:rPr>
              <a:t>5</a:t>
            </a:r>
            <a:endParaRPr/>
          </a:p>
        </p:txBody>
      </p:sp>
      <p:sp>
        <p:nvSpPr>
          <p:cNvPr id="25" name="Прямоугольник 24"/>
          <p:cNvSpPr/>
          <p:nvPr/>
        </p:nvSpPr>
        <p:spPr bwMode="auto">
          <a:xfrm>
            <a:off x="6372200" y="3717032"/>
            <a:ext cx="427038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latin typeface="Arial Narrow"/>
              </a:rPr>
              <a:t>4</a:t>
            </a:r>
            <a:endParaRPr/>
          </a:p>
        </p:txBody>
      </p:sp>
      <p:sp>
        <p:nvSpPr>
          <p:cNvPr id="26" name="Прямоугольник 25"/>
          <p:cNvSpPr/>
          <p:nvPr/>
        </p:nvSpPr>
        <p:spPr bwMode="auto">
          <a:xfrm>
            <a:off x="6300192" y="2492896"/>
            <a:ext cx="427038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latin typeface="Arial Narrow"/>
              </a:rPr>
              <a:t>3</a:t>
            </a:r>
            <a:endParaRPr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755650" y="2286000"/>
            <a:ext cx="427038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latin typeface="Arial Narrow"/>
              </a:rPr>
              <a:t>9</a:t>
            </a:r>
            <a:endParaRPr/>
          </a:p>
        </p:txBody>
      </p:sp>
      <p:sp>
        <p:nvSpPr>
          <p:cNvPr id="28" name="Прямоугольник 27"/>
          <p:cNvSpPr/>
          <p:nvPr/>
        </p:nvSpPr>
        <p:spPr bwMode="auto">
          <a:xfrm>
            <a:off x="192088" y="3321050"/>
            <a:ext cx="427037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latin typeface="Arial Narrow"/>
              </a:rPr>
              <a:t>8</a:t>
            </a:r>
            <a:endParaRPr/>
          </a:p>
        </p:txBody>
      </p:sp>
      <p:cxnSp>
        <p:nvCxnSpPr>
          <p:cNvPr id="32" name="Прямая со стрелкой 31"/>
          <p:cNvCxnSpPr>
            <a:cxnSpLocks/>
          </p:cNvCxnSpPr>
          <p:nvPr/>
        </p:nvCxnSpPr>
        <p:spPr bwMode="auto">
          <a:xfrm flipH="1" flipV="1">
            <a:off x="4181475" y="2365375"/>
            <a:ext cx="392113" cy="9556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cxnSpLocks/>
            <a:stCxn id="9" idx="2"/>
          </p:cNvCxnSpPr>
          <p:nvPr/>
        </p:nvCxnSpPr>
        <p:spPr bwMode="auto">
          <a:xfrm flipH="1">
            <a:off x="4476750" y="4033838"/>
            <a:ext cx="41275" cy="2036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cxnSpLocks/>
          </p:cNvCxnSpPr>
          <p:nvPr/>
        </p:nvCxnSpPr>
        <p:spPr bwMode="auto">
          <a:xfrm flipV="1">
            <a:off x="4859338" y="2347913"/>
            <a:ext cx="958850" cy="893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cxnSpLocks/>
          </p:cNvCxnSpPr>
          <p:nvPr/>
        </p:nvCxnSpPr>
        <p:spPr bwMode="auto">
          <a:xfrm flipH="1" flipV="1">
            <a:off x="3586163" y="2819400"/>
            <a:ext cx="376237" cy="520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cxnSpLocks/>
          </p:cNvCxnSpPr>
          <p:nvPr/>
        </p:nvCxnSpPr>
        <p:spPr bwMode="auto">
          <a:xfrm flipV="1">
            <a:off x="5634038" y="3241675"/>
            <a:ext cx="815975" cy="198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cxnSpLocks/>
          </p:cNvCxnSpPr>
          <p:nvPr/>
        </p:nvCxnSpPr>
        <p:spPr bwMode="auto">
          <a:xfrm flipH="1">
            <a:off x="3086100" y="4113213"/>
            <a:ext cx="1020763" cy="517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>
            <a:cxnSpLocks/>
          </p:cNvCxnSpPr>
          <p:nvPr/>
        </p:nvCxnSpPr>
        <p:spPr bwMode="auto">
          <a:xfrm flipH="1" flipV="1">
            <a:off x="2676525" y="3902075"/>
            <a:ext cx="623888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>
            <a:cxnSpLocks/>
          </p:cNvCxnSpPr>
          <p:nvPr/>
        </p:nvCxnSpPr>
        <p:spPr bwMode="auto">
          <a:xfrm>
            <a:off x="4978400" y="4087813"/>
            <a:ext cx="839788" cy="1085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cxnSpLocks/>
          </p:cNvCxnSpPr>
          <p:nvPr/>
        </p:nvCxnSpPr>
        <p:spPr bwMode="auto">
          <a:xfrm>
            <a:off x="5634038" y="3929063"/>
            <a:ext cx="919162" cy="7016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Стрелка вниз 60"/>
          <p:cNvSpPr/>
          <p:nvPr/>
        </p:nvSpPr>
        <p:spPr bwMode="auto">
          <a:xfrm>
            <a:off x="3522663" y="944563"/>
            <a:ext cx="1709737" cy="28257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107" name="Picture 2" descr="C:\Users\Пользователь\Desktop\risunok1-500x439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3703638" y="4503738"/>
            <a:ext cx="1546225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0" y="-26988"/>
            <a:ext cx="9144000" cy="43180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>
                <a:solidFill>
                  <a:schemeClr val="bg1"/>
                </a:solidFill>
                <a:latin typeface="Arial Narrow"/>
              </a:rPr>
              <a:t>ТЬЮТЕРЫ ШКОЛЬНОГО ПАРЛАМЕНТА</a:t>
            </a:r>
            <a:endParaRPr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65113" y="4718050"/>
            <a:ext cx="3665537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КОМИТЕТ</a:t>
            </a:r>
            <a:r>
              <a:rPr lang="ru-RU" sz="1400" b="1">
                <a:solidFill>
                  <a:srgbClr val="002060"/>
                </a:solidFill>
                <a:latin typeface="Arial Narrow"/>
              </a:rPr>
              <a:t> ЭКОЛОГИИ  И ТРУДА</a:t>
            </a:r>
            <a:endParaRPr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285750" y="1622425"/>
            <a:ext cx="3649663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rgbClr val="002060"/>
                </a:solidFill>
                <a:latin typeface="Arial Narrow"/>
              </a:rPr>
              <a:t>ДЕТСКОЕ ПРЕДСТАВИТЕЛЬСТВО МОН РК</a:t>
            </a:r>
            <a:endParaRPr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285750" y="2198688"/>
            <a:ext cx="3646488" cy="3571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КОМИТЕТ  </a:t>
            </a:r>
            <a:r>
              <a:rPr lang="ru-RU" sz="1400" b="1">
                <a:solidFill>
                  <a:srgbClr val="002060"/>
                </a:solidFill>
                <a:latin typeface="Arial Narrow"/>
              </a:rPr>
              <a:t>ПРАВА И ПОРЯДКА</a:t>
            </a: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2339975" y="1001713"/>
            <a:ext cx="1601788" cy="4238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>
                <a:solidFill>
                  <a:srgbClr val="002060"/>
                </a:solidFill>
                <a:latin typeface="Arial Narrow"/>
              </a:rPr>
              <a:t>ПРЕЗИДЕНТ</a:t>
            </a:r>
            <a:endParaRPr/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266700" y="4214813"/>
            <a:ext cx="36655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КОМИТЕТ </a:t>
            </a:r>
            <a:r>
              <a:rPr lang="ru-RU" sz="1400" b="1">
                <a:solidFill>
                  <a:srgbClr val="002060"/>
                </a:solidFill>
                <a:latin typeface="Arial Narrow"/>
              </a:rPr>
              <a:t>САМОПОЗНАНИЯ</a:t>
            </a:r>
            <a:endParaRPr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276225" y="3695700"/>
            <a:ext cx="36655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КОМИТЕТ </a:t>
            </a:r>
            <a:r>
              <a:rPr lang="ru-RU" sz="1400" b="1">
                <a:solidFill>
                  <a:srgbClr val="002060"/>
                </a:solidFill>
                <a:latin typeface="Arial Narrow"/>
              </a:rPr>
              <a:t>СПОРТА И ЗОЖ</a:t>
            </a:r>
            <a:endParaRPr/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265113" y="5726113"/>
            <a:ext cx="3665537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КОМИТЕТ </a:t>
            </a:r>
            <a:r>
              <a:rPr lang="ru-RU" sz="1400" b="1">
                <a:solidFill>
                  <a:srgbClr val="002060"/>
                </a:solidFill>
                <a:latin typeface="Arial Narrow"/>
              </a:rPr>
              <a:t>ЗАБОТЫ (ВОЛОНТЕРСТВО)</a:t>
            </a:r>
            <a:endParaRPr/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285750" y="3206750"/>
            <a:ext cx="3649663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КОМИТЕТ </a:t>
            </a:r>
            <a:r>
              <a:rPr lang="ru-RU" sz="1400" b="1">
                <a:solidFill>
                  <a:srgbClr val="002060"/>
                </a:solidFill>
                <a:latin typeface="Arial Narrow"/>
              </a:rPr>
              <a:t>ПЕЧАТИ И ИНФОРМАЦИИ</a:t>
            </a:r>
            <a:endParaRPr/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285750" y="2701925"/>
            <a:ext cx="3649663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КОМИТЕТ</a:t>
            </a:r>
            <a:r>
              <a:rPr lang="ru-RU" sz="1400" b="1">
                <a:solidFill>
                  <a:srgbClr val="002060"/>
                </a:solidFill>
                <a:latin typeface="Arial Narrow"/>
              </a:rPr>
              <a:t> СЧАСТЬЯ</a:t>
            </a:r>
            <a:endParaRPr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276225" y="5222875"/>
            <a:ext cx="36655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КОМИТЕТ </a:t>
            </a:r>
            <a:r>
              <a:rPr lang="ru-RU" sz="1200" b="1">
                <a:solidFill>
                  <a:srgbClr val="002060"/>
                </a:solidFill>
                <a:latin typeface="Arial Narrow"/>
              </a:rPr>
              <a:t>КУЛЬТУРЫ И ДЕБАТНОГО ДВИЖЕНИЯ</a:t>
            </a:r>
            <a:endParaRPr/>
          </a:p>
        </p:txBody>
      </p:sp>
      <p:sp>
        <p:nvSpPr>
          <p:cNvPr id="41" name="Прямоугольник 40"/>
          <p:cNvSpPr/>
          <p:nvPr/>
        </p:nvSpPr>
        <p:spPr bwMode="auto">
          <a:xfrm>
            <a:off x="5191125" y="4718050"/>
            <a:ext cx="3667125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rgbClr val="002060"/>
                </a:solidFill>
                <a:latin typeface="Arial Narrow"/>
              </a:rPr>
              <a:t>УЧИТЕЛЬ ГЕОГРАФИИ (ХИМИИ, БИОЛОГИИ)</a:t>
            </a:r>
            <a:endParaRPr/>
          </a:p>
        </p:txBody>
      </p:sp>
      <p:sp>
        <p:nvSpPr>
          <p:cNvPr id="43" name="Прямоугольник 42"/>
          <p:cNvSpPr/>
          <p:nvPr/>
        </p:nvSpPr>
        <p:spPr bwMode="auto">
          <a:xfrm>
            <a:off x="5211763" y="1622425"/>
            <a:ext cx="3649661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>
                <a:solidFill>
                  <a:srgbClr val="002060"/>
                </a:solidFill>
                <a:latin typeface="Arial Narrow"/>
              </a:rPr>
              <a:t>ШКОЛЬНЫЙ УПОЛНОМОЧЕННЫЙ ПО ПРАВАМ РЕБЕНКА</a:t>
            </a:r>
            <a:endParaRPr/>
          </a:p>
        </p:txBody>
      </p:sp>
      <p:sp>
        <p:nvSpPr>
          <p:cNvPr id="44" name="Прямоугольник 43"/>
          <p:cNvSpPr/>
          <p:nvPr/>
        </p:nvSpPr>
        <p:spPr bwMode="auto">
          <a:xfrm>
            <a:off x="5211763" y="2198688"/>
            <a:ext cx="3648074" cy="3571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rgbClr val="002060"/>
                </a:solidFill>
                <a:latin typeface="Arial Narrow"/>
              </a:rPr>
              <a:t>УЧИТЕЛЬ ИСТОРИИ И ПРАВА</a:t>
            </a:r>
            <a:endParaRPr/>
          </a:p>
        </p:txBody>
      </p:sp>
      <p:sp>
        <p:nvSpPr>
          <p:cNvPr id="45" name="Прямоугольник 44"/>
          <p:cNvSpPr/>
          <p:nvPr/>
        </p:nvSpPr>
        <p:spPr bwMode="auto">
          <a:xfrm>
            <a:off x="5211763" y="1001713"/>
            <a:ext cx="3657600" cy="4238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rgbClr val="002060"/>
                </a:solidFill>
                <a:latin typeface="Arial Narrow"/>
              </a:rPr>
              <a:t>РУКОВОДИТЕЛЬ ТЬЮТЕРСКОЙ  СЛУЖБЫ</a:t>
            </a:r>
            <a:endParaRPr/>
          </a:p>
        </p:txBody>
      </p:sp>
      <p:sp>
        <p:nvSpPr>
          <p:cNvPr id="47" name="Прямоугольник 46"/>
          <p:cNvSpPr/>
          <p:nvPr/>
        </p:nvSpPr>
        <p:spPr bwMode="auto">
          <a:xfrm>
            <a:off x="5194299" y="4214813"/>
            <a:ext cx="36655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rgbClr val="002060"/>
                </a:solidFill>
                <a:latin typeface="Arial Narrow"/>
              </a:rPr>
              <a:t>УЧИТЕЛЬ САМОПОЗНАНИЯ</a:t>
            </a:r>
            <a:endParaRPr/>
          </a:p>
        </p:txBody>
      </p:sp>
      <p:sp>
        <p:nvSpPr>
          <p:cNvPr id="48" name="Прямоугольник 47"/>
          <p:cNvSpPr/>
          <p:nvPr/>
        </p:nvSpPr>
        <p:spPr bwMode="auto">
          <a:xfrm>
            <a:off x="5203825" y="3709988"/>
            <a:ext cx="36655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rgbClr val="002060"/>
                </a:solidFill>
                <a:latin typeface="Arial Narrow"/>
              </a:rPr>
              <a:t>УЧИТЕЛЬ ФИЗИЧЕСКОЙ КУЛЬТУРЫ, ШКОЛЬНЫЙ МЕДИЦИНСКИЙ РАБОТНИК</a:t>
            </a:r>
          </a:p>
        </p:txBody>
      </p:sp>
      <p:sp>
        <p:nvSpPr>
          <p:cNvPr id="49" name="Прямоугольник 48"/>
          <p:cNvSpPr/>
          <p:nvPr/>
        </p:nvSpPr>
        <p:spPr bwMode="auto">
          <a:xfrm>
            <a:off x="5191125" y="5726113"/>
            <a:ext cx="3667125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rgbClr val="002060"/>
                </a:solidFill>
                <a:latin typeface="Arial Narrow"/>
              </a:rPr>
              <a:t>СОЦИАЛЬНЫЙ ПЕДАГОГ</a:t>
            </a:r>
            <a:endParaRPr/>
          </a:p>
        </p:txBody>
      </p:sp>
      <p:sp>
        <p:nvSpPr>
          <p:cNvPr id="51" name="Прямоугольник 50"/>
          <p:cNvSpPr/>
          <p:nvPr/>
        </p:nvSpPr>
        <p:spPr bwMode="auto">
          <a:xfrm>
            <a:off x="5211763" y="3206750"/>
            <a:ext cx="3649661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rgbClr val="002060"/>
                </a:solidFill>
                <a:latin typeface="Arial Narrow"/>
              </a:rPr>
              <a:t>УЧИТЕЛЬ РУССКОГО ЯЗЫКА И ЛИТЕРАТУРЫ/ УЧИТЕЛЬ ИНФОРМАТИКИ</a:t>
            </a:r>
          </a:p>
        </p:txBody>
      </p:sp>
      <p:sp>
        <p:nvSpPr>
          <p:cNvPr id="53" name="Прямоугольник 52"/>
          <p:cNvSpPr/>
          <p:nvPr/>
        </p:nvSpPr>
        <p:spPr bwMode="auto">
          <a:xfrm>
            <a:off x="5211763" y="2701925"/>
            <a:ext cx="3649661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rgbClr val="002060"/>
                </a:solidFill>
                <a:latin typeface="Arial Narrow"/>
              </a:rPr>
              <a:t>ПЕДАГОГ-ПСИХОЛОГ</a:t>
            </a:r>
            <a:endParaRPr/>
          </a:p>
        </p:txBody>
      </p:sp>
      <p:sp>
        <p:nvSpPr>
          <p:cNvPr id="55" name="Прямоугольник 54"/>
          <p:cNvSpPr/>
          <p:nvPr/>
        </p:nvSpPr>
        <p:spPr bwMode="auto">
          <a:xfrm>
            <a:off x="5203825" y="5222875"/>
            <a:ext cx="3665538" cy="358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rgbClr val="002060"/>
                </a:solidFill>
                <a:latin typeface="Arial Narrow"/>
              </a:rPr>
              <a:t>ЗАМЕСТИТЕЛЬ ДИРЕКТОРА</a:t>
            </a:r>
            <a:endParaRPr/>
          </a:p>
        </p:txBody>
      </p:sp>
      <p:sp>
        <p:nvSpPr>
          <p:cNvPr id="2" name="Двойная стрелка влево/вправо 1"/>
          <p:cNvSpPr/>
          <p:nvPr/>
        </p:nvSpPr>
        <p:spPr bwMode="auto">
          <a:xfrm>
            <a:off x="3941763" y="1671638"/>
            <a:ext cx="1236662" cy="309562"/>
          </a:xfrm>
          <a:prstGeom prst="left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8" name="Двойная стрелка влево/вправо 57"/>
          <p:cNvSpPr/>
          <p:nvPr/>
        </p:nvSpPr>
        <p:spPr bwMode="auto">
          <a:xfrm>
            <a:off x="3916363" y="2222500"/>
            <a:ext cx="1236662" cy="309563"/>
          </a:xfrm>
          <a:prstGeom prst="left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9" name="Двойная стрелка влево/вправо 58"/>
          <p:cNvSpPr/>
          <p:nvPr/>
        </p:nvSpPr>
        <p:spPr bwMode="auto">
          <a:xfrm>
            <a:off x="3941763" y="2709863"/>
            <a:ext cx="1236662" cy="309562"/>
          </a:xfrm>
          <a:prstGeom prst="left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2" name="Двойная стрелка влево/вправо 61"/>
          <p:cNvSpPr/>
          <p:nvPr/>
        </p:nvSpPr>
        <p:spPr bwMode="auto">
          <a:xfrm>
            <a:off x="3924300" y="3254375"/>
            <a:ext cx="1236663" cy="311150"/>
          </a:xfrm>
          <a:prstGeom prst="left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3" name="Двойная стрелка влево/вправо 62"/>
          <p:cNvSpPr/>
          <p:nvPr/>
        </p:nvSpPr>
        <p:spPr bwMode="auto">
          <a:xfrm>
            <a:off x="3937000" y="3733800"/>
            <a:ext cx="1236663" cy="309563"/>
          </a:xfrm>
          <a:prstGeom prst="left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4" name="Двойная стрелка влево/вправо 63"/>
          <p:cNvSpPr/>
          <p:nvPr/>
        </p:nvSpPr>
        <p:spPr bwMode="auto">
          <a:xfrm>
            <a:off x="3924300" y="4238625"/>
            <a:ext cx="1236663" cy="309563"/>
          </a:xfrm>
          <a:prstGeom prst="left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5" name="Двойная стрелка влево/вправо 64"/>
          <p:cNvSpPr/>
          <p:nvPr/>
        </p:nvSpPr>
        <p:spPr bwMode="auto">
          <a:xfrm>
            <a:off x="3941763" y="4767263"/>
            <a:ext cx="1236662" cy="309562"/>
          </a:xfrm>
          <a:prstGeom prst="left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6" name="Двойная стрелка влево/вправо 65"/>
          <p:cNvSpPr/>
          <p:nvPr/>
        </p:nvSpPr>
        <p:spPr bwMode="auto">
          <a:xfrm>
            <a:off x="3941763" y="5270500"/>
            <a:ext cx="1236662" cy="311150"/>
          </a:xfrm>
          <a:prstGeom prst="left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7" name="Двойная стрелка влево/вправо 66"/>
          <p:cNvSpPr/>
          <p:nvPr/>
        </p:nvSpPr>
        <p:spPr bwMode="auto">
          <a:xfrm>
            <a:off x="3941763" y="5783263"/>
            <a:ext cx="1236662" cy="309562"/>
          </a:xfrm>
          <a:prstGeom prst="left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 bwMode="auto">
          <a:xfrm>
            <a:off x="4356100" y="1671638"/>
            <a:ext cx="360363" cy="309562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accent6">
                    <a:lumMod val="50000"/>
                  </a:schemeClr>
                </a:solidFill>
                <a:latin typeface="Arial Narrow"/>
              </a:rPr>
              <a:t>1</a:t>
            </a:r>
            <a:endParaRPr/>
          </a:p>
        </p:txBody>
      </p:sp>
      <p:sp>
        <p:nvSpPr>
          <p:cNvPr id="70" name="Скругленный прямоугольник 69"/>
          <p:cNvSpPr/>
          <p:nvPr/>
        </p:nvSpPr>
        <p:spPr bwMode="auto">
          <a:xfrm>
            <a:off x="4356100" y="2176463"/>
            <a:ext cx="360363" cy="309562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accent6">
                    <a:lumMod val="50000"/>
                  </a:schemeClr>
                </a:solidFill>
                <a:latin typeface="Arial Narrow"/>
              </a:rPr>
              <a:t>2</a:t>
            </a:r>
            <a:endParaRPr/>
          </a:p>
        </p:txBody>
      </p:sp>
      <p:sp>
        <p:nvSpPr>
          <p:cNvPr id="71" name="Скругленный прямоугольник 70"/>
          <p:cNvSpPr/>
          <p:nvPr/>
        </p:nvSpPr>
        <p:spPr bwMode="auto">
          <a:xfrm>
            <a:off x="4392613" y="2701925"/>
            <a:ext cx="358775" cy="309563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accent6">
                    <a:lumMod val="50000"/>
                  </a:schemeClr>
                </a:solidFill>
                <a:latin typeface="Arial Narrow"/>
              </a:rPr>
              <a:t>3</a:t>
            </a:r>
            <a:endParaRPr/>
          </a:p>
        </p:txBody>
      </p:sp>
      <p:sp>
        <p:nvSpPr>
          <p:cNvPr id="72" name="Скругленный прямоугольник 71"/>
          <p:cNvSpPr/>
          <p:nvPr/>
        </p:nvSpPr>
        <p:spPr bwMode="auto">
          <a:xfrm>
            <a:off x="4392613" y="3230563"/>
            <a:ext cx="358775" cy="309562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accent6">
                    <a:lumMod val="50000"/>
                  </a:schemeClr>
                </a:solidFill>
                <a:latin typeface="Arial Narrow"/>
              </a:rPr>
              <a:t>4</a:t>
            </a:r>
            <a:endParaRPr/>
          </a:p>
        </p:txBody>
      </p:sp>
      <p:sp>
        <p:nvSpPr>
          <p:cNvPr id="73" name="Скругленный прямоугольник 72"/>
          <p:cNvSpPr/>
          <p:nvPr/>
        </p:nvSpPr>
        <p:spPr bwMode="auto">
          <a:xfrm>
            <a:off x="4392613" y="3708400"/>
            <a:ext cx="358775" cy="309563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accent6">
                    <a:lumMod val="50000"/>
                  </a:schemeClr>
                </a:solidFill>
                <a:latin typeface="Arial Narrow"/>
              </a:rPr>
              <a:t>5</a:t>
            </a:r>
            <a:endParaRPr/>
          </a:p>
        </p:txBody>
      </p:sp>
      <p:sp>
        <p:nvSpPr>
          <p:cNvPr id="74" name="Скругленный прямоугольник 73"/>
          <p:cNvSpPr/>
          <p:nvPr/>
        </p:nvSpPr>
        <p:spPr bwMode="auto">
          <a:xfrm>
            <a:off x="4379913" y="4202113"/>
            <a:ext cx="360362" cy="309562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accent6">
                    <a:lumMod val="50000"/>
                  </a:schemeClr>
                </a:solidFill>
                <a:latin typeface="Arial Narrow"/>
              </a:rPr>
              <a:t>6</a:t>
            </a:r>
            <a:endParaRPr/>
          </a:p>
        </p:txBody>
      </p:sp>
      <p:sp>
        <p:nvSpPr>
          <p:cNvPr id="75" name="Скругленный прямоугольник 74"/>
          <p:cNvSpPr/>
          <p:nvPr/>
        </p:nvSpPr>
        <p:spPr bwMode="auto">
          <a:xfrm>
            <a:off x="4392613" y="4784725"/>
            <a:ext cx="358775" cy="311150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accent6">
                    <a:lumMod val="50000"/>
                  </a:schemeClr>
                </a:solidFill>
                <a:latin typeface="Arial Narrow"/>
              </a:rPr>
              <a:t>7</a:t>
            </a:r>
            <a:endParaRPr/>
          </a:p>
        </p:txBody>
      </p:sp>
      <p:sp>
        <p:nvSpPr>
          <p:cNvPr id="76" name="Скругленный прямоугольник 75"/>
          <p:cNvSpPr/>
          <p:nvPr/>
        </p:nvSpPr>
        <p:spPr bwMode="auto">
          <a:xfrm>
            <a:off x="4392613" y="5270500"/>
            <a:ext cx="358775" cy="311150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accent6">
                    <a:lumMod val="50000"/>
                  </a:schemeClr>
                </a:solidFill>
                <a:latin typeface="Arial Narrow"/>
              </a:rPr>
              <a:t>8</a:t>
            </a:r>
            <a:endParaRPr/>
          </a:p>
        </p:txBody>
      </p:sp>
      <p:sp>
        <p:nvSpPr>
          <p:cNvPr id="77" name="Скругленный прямоугольник 76"/>
          <p:cNvSpPr/>
          <p:nvPr/>
        </p:nvSpPr>
        <p:spPr bwMode="auto">
          <a:xfrm>
            <a:off x="4375150" y="5743575"/>
            <a:ext cx="360363" cy="309563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accent6">
                    <a:lumMod val="50000"/>
                  </a:schemeClr>
                </a:solidFill>
                <a:latin typeface="Arial Narrow"/>
              </a:rPr>
              <a:t>9</a:t>
            </a:r>
            <a:endParaRPr/>
          </a:p>
        </p:txBody>
      </p:sp>
      <p:pic>
        <p:nvPicPr>
          <p:cNvPr id="4137" name="Picture 2" descr="C:\Users\Пользователь\Desktop\96mWEHqu2Fw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285750" y="804863"/>
            <a:ext cx="2054225" cy="6207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0" y="-26988"/>
            <a:ext cx="9144000" cy="90011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>
                <a:solidFill>
                  <a:schemeClr val="bg1"/>
                </a:solidFill>
                <a:latin typeface="Arial Narrow"/>
              </a:rPr>
              <a:t>ПРЕДСТАВИТЕЛЬСТВО </a:t>
            </a:r>
            <a:endParaRPr/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>
                <a:solidFill>
                  <a:schemeClr val="bg1"/>
                </a:solidFill>
                <a:latin typeface="Arial Narrow"/>
              </a:rPr>
              <a:t>ШКОЛЬНОГО ПАРЛАМЕНТА В КЛАССЕ</a:t>
            </a:r>
            <a:endParaRPr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1082675" y="2249488"/>
            <a:ext cx="3201988" cy="8921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ОМБУДСМЕН </a:t>
            </a:r>
            <a:r>
              <a:rPr lang="ru-RU" b="1">
                <a:solidFill>
                  <a:srgbClr val="002060"/>
                </a:solidFill>
                <a:latin typeface="Arial Narrow"/>
              </a:rPr>
              <a:t> КЛАССА</a:t>
            </a:r>
            <a:endParaRPr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074738" y="4502150"/>
            <a:ext cx="3209925" cy="8715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ДЕПУТАТ КОМИТЕТА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rgbClr val="002060"/>
                </a:solidFill>
                <a:latin typeface="Arial Narrow"/>
              </a:rPr>
              <a:t>ПРАВА И ПОРЯДКА</a:t>
            </a:r>
            <a:endParaRPr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588963" y="1073150"/>
            <a:ext cx="3665537" cy="887413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ПРЕЗИДЕНТ КЛАССА</a:t>
            </a:r>
            <a:endParaRPr/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5667375" y="5589588"/>
            <a:ext cx="3019425" cy="9239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ДЕПУТАТ КОМИТЕТА </a:t>
            </a:r>
            <a:r>
              <a:rPr lang="ru-RU" b="1">
                <a:solidFill>
                  <a:srgbClr val="002060"/>
                </a:solidFill>
                <a:latin typeface="Arial Narrow"/>
              </a:rPr>
              <a:t>ЭКОЛОГИИ  И ТРУДА</a:t>
            </a:r>
            <a:r>
              <a:rPr lang="ru-RU" b="1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  </a:t>
            </a:r>
            <a:endParaRPr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5691188" y="1073150"/>
            <a:ext cx="2995612" cy="8874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ДЕПУТАТ КОМИТЕТА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rgbClr val="002060"/>
                </a:solidFill>
                <a:latin typeface="Arial Narrow"/>
              </a:rPr>
              <a:t>СПОРТА И ЗОЖ</a:t>
            </a:r>
            <a:endParaRPr/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5683250" y="3328988"/>
            <a:ext cx="3003550" cy="9620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ДЕПУТАТ КОМИТЕТА 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rgbClr val="002060"/>
                </a:solidFill>
                <a:latin typeface="Arial Narrow"/>
              </a:rPr>
              <a:t>КУЛЬТУРЫ И ДЕБАТНОГО ДВИЖЕНИЯ</a:t>
            </a:r>
            <a:endParaRPr/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057275" y="5561013"/>
            <a:ext cx="3227388" cy="9636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ДЕПУТАТ КОМИТЕТА 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rgbClr val="002060"/>
                </a:solidFill>
                <a:latin typeface="Arial Narrow"/>
              </a:rPr>
              <a:t>ПЕЧАТИ И ИНФОРМАЦИИ</a:t>
            </a:r>
            <a:endParaRPr/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5724524" y="2217738"/>
            <a:ext cx="2962275" cy="8715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ДЕПУТАТ КОМИТЕТА  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rgbClr val="002060"/>
                </a:solidFill>
                <a:latin typeface="Arial Narrow"/>
              </a:rPr>
              <a:t>СЧАСТЬЯ</a:t>
            </a:r>
            <a:endParaRPr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057275" y="3389313"/>
            <a:ext cx="3227388" cy="9032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ДЕПУТАТ КОМИТЕТА 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rgbClr val="002060"/>
                </a:solidFill>
                <a:latin typeface="Arial Narrow"/>
              </a:rPr>
              <a:t>ЗАБОТЫ  (ВОЛОНТЕРСТВО)</a:t>
            </a:r>
            <a:endParaRPr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5691188" y="4502150"/>
            <a:ext cx="2995612" cy="9128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ДЕПУТАТ КОМИТЕТА 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rgbClr val="002060"/>
                </a:solidFill>
                <a:latin typeface="Arial Narrow"/>
              </a:rPr>
              <a:t>САМОПОЗНАНИЯ</a:t>
            </a:r>
            <a:endParaRPr/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588963" y="2230438"/>
            <a:ext cx="498475" cy="911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latin typeface="Arial Narrow"/>
              </a:rPr>
              <a:t>1</a:t>
            </a:r>
            <a:endParaRPr/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561975" y="3378200"/>
            <a:ext cx="4984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latin typeface="Arial Narrow"/>
              </a:rPr>
              <a:t>2</a:t>
            </a:r>
            <a:endParaRPr/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5167313" y="3328988"/>
            <a:ext cx="509587" cy="962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latin typeface="Arial Narrow"/>
              </a:rPr>
              <a:t>7</a:t>
            </a:r>
            <a:endParaRPr/>
          </a:p>
        </p:txBody>
      </p:sp>
      <p:sp>
        <p:nvSpPr>
          <p:cNvPr id="23" name="Прямоугольник 22"/>
          <p:cNvSpPr/>
          <p:nvPr/>
        </p:nvSpPr>
        <p:spPr bwMode="auto">
          <a:xfrm>
            <a:off x="5167313" y="2197100"/>
            <a:ext cx="557212" cy="8921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latin typeface="Arial Narrow"/>
              </a:rPr>
              <a:t>6</a:t>
            </a:r>
            <a:endParaRPr/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5184775" y="1069975"/>
            <a:ext cx="498475" cy="873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latin typeface="Arial Narrow"/>
              </a:rPr>
              <a:t>5</a:t>
            </a:r>
            <a:endParaRPr/>
          </a:p>
        </p:txBody>
      </p:sp>
      <p:sp>
        <p:nvSpPr>
          <p:cNvPr id="25" name="Прямоугольник 24"/>
          <p:cNvSpPr/>
          <p:nvPr/>
        </p:nvSpPr>
        <p:spPr bwMode="auto">
          <a:xfrm>
            <a:off x="561975" y="5570538"/>
            <a:ext cx="512763" cy="954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latin typeface="Arial Narrow"/>
              </a:rPr>
              <a:t>4</a:t>
            </a:r>
            <a:endParaRPr/>
          </a:p>
        </p:txBody>
      </p:sp>
      <p:sp>
        <p:nvSpPr>
          <p:cNvPr id="26" name="Прямоугольник 25"/>
          <p:cNvSpPr/>
          <p:nvPr/>
        </p:nvSpPr>
        <p:spPr bwMode="auto">
          <a:xfrm>
            <a:off x="561975" y="4502150"/>
            <a:ext cx="51276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latin typeface="Arial Narrow"/>
              </a:rPr>
              <a:t>3</a:t>
            </a:r>
            <a:endParaRPr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5167313" y="5589588"/>
            <a:ext cx="523875" cy="923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latin typeface="Arial Narrow"/>
              </a:rPr>
              <a:t>9</a:t>
            </a:r>
            <a:endParaRPr/>
          </a:p>
        </p:txBody>
      </p:sp>
      <p:sp>
        <p:nvSpPr>
          <p:cNvPr id="28" name="Прямоугольник 27"/>
          <p:cNvSpPr/>
          <p:nvPr/>
        </p:nvSpPr>
        <p:spPr bwMode="auto">
          <a:xfrm>
            <a:off x="5167313" y="4502150"/>
            <a:ext cx="506412" cy="912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latin typeface="Arial Narrow"/>
              </a:rPr>
              <a:t>8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107949" y="2590800"/>
            <a:ext cx="1677988" cy="1862138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spcBef>
                <a:spcPts val="0"/>
              </a:spcBef>
              <a:spcAft>
                <a:spcPts val="0"/>
              </a:spcAft>
              <a:defRPr/>
            </a:pPr>
            <a:endParaRPr lang="ru-RU" sz="2000" b="1">
              <a:solidFill>
                <a:schemeClr val="bg1"/>
              </a:solidFill>
              <a:latin typeface="Arial Narrow"/>
            </a:endParaRPr>
          </a:p>
          <a:p>
            <a:pPr algn="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>
                <a:solidFill>
                  <a:schemeClr val="bg1"/>
                </a:solidFill>
                <a:latin typeface="Arial Narrow"/>
              </a:rPr>
              <a:t>ПРЕЗИДЕНТ</a:t>
            </a:r>
            <a:endParaRPr/>
          </a:p>
          <a:p>
            <a:pPr algn="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>
                <a:solidFill>
                  <a:schemeClr val="bg1"/>
                </a:solidFill>
                <a:latin typeface="Arial Narrow"/>
              </a:rPr>
              <a:t>ШКОЛЬНОГО ПАРЛАМЕНТА</a:t>
            </a:r>
            <a:endParaRPr/>
          </a:p>
          <a:p>
            <a:pPr algn="r">
              <a:spcBef>
                <a:spcPts val="0"/>
              </a:spcBef>
              <a:spcAft>
                <a:spcPts val="0"/>
              </a:spcAft>
              <a:defRPr/>
            </a:pPr>
            <a:endParaRPr lang="ru-RU" sz="2000" b="1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0" y="-26988"/>
            <a:ext cx="9144000" cy="43180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>
                <a:solidFill>
                  <a:schemeClr val="bg1"/>
                </a:solidFill>
                <a:latin typeface="Arial Narrow"/>
              </a:rPr>
              <a:t>ВОВЛЕЧЕННОСТЬ В УПРАВЛЕНИЕ ШКОЛОЙ</a:t>
            </a:r>
            <a:endParaRPr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3824288" y="2301875"/>
            <a:ext cx="5106987" cy="4317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>
                <a:solidFill>
                  <a:srgbClr val="002060"/>
                </a:solidFill>
                <a:latin typeface="Arial Narrow"/>
              </a:rPr>
              <a:t>ПЕДАГОГИЧЕСКИЙ СОВЕТ ШКОЛЫ</a:t>
            </a:r>
            <a:endParaRPr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3824288" y="3382963"/>
            <a:ext cx="5106987" cy="4317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>
                <a:solidFill>
                  <a:srgbClr val="002060"/>
                </a:solidFill>
                <a:latin typeface="Arial Narrow"/>
              </a:rPr>
              <a:t>ПОПЕЧИТЕЛЬСКИЙ СОВЕТ</a:t>
            </a:r>
            <a:endParaRPr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24288" y="4595813"/>
            <a:ext cx="5106987" cy="4317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>
                <a:solidFill>
                  <a:srgbClr val="002060"/>
                </a:solidFill>
                <a:latin typeface="Arial Narrow"/>
              </a:rPr>
              <a:t>СОВЕТ ПРОФИЛАКТИКИ</a:t>
            </a:r>
            <a:endParaRPr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24288" y="5732463"/>
            <a:ext cx="5140325" cy="4333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>
                <a:solidFill>
                  <a:srgbClr val="002060"/>
                </a:solidFill>
                <a:latin typeface="Arial Narrow"/>
              </a:rPr>
              <a:t>ОБЩЕШКОЛЬНЫЙ РОДИТЕЛЬСКИЙ КОМИТЕТ</a:t>
            </a:r>
            <a:endParaRPr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3824288" y="1196975"/>
            <a:ext cx="5106987" cy="4317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>
                <a:solidFill>
                  <a:srgbClr val="002060"/>
                </a:solidFill>
                <a:latin typeface="Arial Narrow"/>
              </a:rPr>
              <a:t>СОВЕТ ШКОЛЫ</a:t>
            </a:r>
            <a:endParaRPr/>
          </a:p>
        </p:txBody>
      </p:sp>
      <p:cxnSp>
        <p:nvCxnSpPr>
          <p:cNvPr id="13" name="Прямая соединительная линия 12"/>
          <p:cNvCxnSpPr>
            <a:cxnSpLocks/>
          </p:cNvCxnSpPr>
          <p:nvPr/>
        </p:nvCxnSpPr>
        <p:spPr bwMode="auto">
          <a:xfrm>
            <a:off x="3248025" y="1196975"/>
            <a:ext cx="0" cy="496887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cxnSpLocks/>
            <a:endCxn id="11" idx="1"/>
          </p:cNvCxnSpPr>
          <p:nvPr/>
        </p:nvCxnSpPr>
        <p:spPr bwMode="auto">
          <a:xfrm>
            <a:off x="3248025" y="1412875"/>
            <a:ext cx="576263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cxnSpLocks/>
          </p:cNvCxnSpPr>
          <p:nvPr/>
        </p:nvCxnSpPr>
        <p:spPr bwMode="auto">
          <a:xfrm>
            <a:off x="3248025" y="2535238"/>
            <a:ext cx="576263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cxnSpLocks/>
          </p:cNvCxnSpPr>
          <p:nvPr/>
        </p:nvCxnSpPr>
        <p:spPr bwMode="auto">
          <a:xfrm>
            <a:off x="3236913" y="3598863"/>
            <a:ext cx="576262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cxnSpLocks/>
          </p:cNvCxnSpPr>
          <p:nvPr/>
        </p:nvCxnSpPr>
        <p:spPr bwMode="auto">
          <a:xfrm>
            <a:off x="3236913" y="4811713"/>
            <a:ext cx="576262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cxnSpLocks/>
          </p:cNvCxnSpPr>
          <p:nvPr/>
        </p:nvCxnSpPr>
        <p:spPr bwMode="auto">
          <a:xfrm>
            <a:off x="3265488" y="5932488"/>
            <a:ext cx="576262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 bwMode="auto">
          <a:xfrm rot="16199999">
            <a:off x="336550" y="3443288"/>
            <a:ext cx="4979987" cy="465138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>
                <a:solidFill>
                  <a:schemeClr val="bg1"/>
                </a:solidFill>
                <a:latin typeface="Arial Narrow"/>
              </a:rPr>
              <a:t>ПРЕДСТАВИТЕЛЬСТВО В КОЛЛЕГИАЛЬНЫХ ОРГАНАХ ШКОЛЫ</a:t>
            </a:r>
            <a:endParaRPr/>
          </a:p>
        </p:txBody>
      </p:sp>
      <p:sp>
        <p:nvSpPr>
          <p:cNvPr id="23" name="Стрелка вниз 22"/>
          <p:cNvSpPr/>
          <p:nvPr/>
        </p:nvSpPr>
        <p:spPr bwMode="auto">
          <a:xfrm rot="16199999">
            <a:off x="1674019" y="3245644"/>
            <a:ext cx="1020762" cy="6985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6161" name="Picture 3" descr="C:\Users\Пользователь\Desktop\images.pn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146050" y="658813"/>
            <a:ext cx="2151063" cy="10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14"/>
          <p:cNvSpPr>
            <a:spLocks noChangeArrowheads="1"/>
          </p:cNvSpPr>
          <p:nvPr/>
        </p:nvSpPr>
        <p:spPr bwMode="auto">
          <a:xfrm>
            <a:off x="1943100" y="1181099"/>
            <a:ext cx="5221288" cy="523875"/>
          </a:xfrm>
          <a:prstGeom prst="rect">
            <a:avLst/>
          </a:prstGeom>
          <a:solidFill>
            <a:srgbClr val="99CC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/>
              <a:buChar char=""/>
              <a:defRPr>
                <a:solidFill>
                  <a:srgbClr val="404040"/>
                </a:solidFill>
                <a:latin typeface="Trebuchet MS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/>
              <a:buChar char=""/>
              <a:defRPr sz="1600">
                <a:solidFill>
                  <a:srgbClr val="404040"/>
                </a:solidFill>
                <a:latin typeface="Trebuchet MS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/>
              <a:buChar char=""/>
              <a:defRPr sz="1400">
                <a:solidFill>
                  <a:srgbClr val="404040"/>
                </a:solidFill>
                <a:latin typeface="Trebuchet MS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/>
              <a:buChar char=""/>
              <a:defRPr sz="1200">
                <a:solidFill>
                  <a:srgbClr val="404040"/>
                </a:solidFill>
                <a:latin typeface="Trebuchet MS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/>
              <a:buChar char=""/>
              <a:defRPr sz="1200">
                <a:solidFill>
                  <a:srgbClr val="404040"/>
                </a:solidFill>
                <a:latin typeface="Trebuchet MS"/>
              </a:defRPr>
            </a:lvl5pPr>
            <a:lvl6pPr marL="25146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/>
              <a:buChar char=""/>
              <a:defRPr sz="1200">
                <a:solidFill>
                  <a:srgbClr val="404040"/>
                </a:solidFill>
                <a:latin typeface="Trebuchet MS"/>
              </a:defRPr>
            </a:lvl6pPr>
            <a:lvl7pPr marL="29718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/>
              <a:buChar char=""/>
              <a:defRPr sz="1200">
                <a:solidFill>
                  <a:srgbClr val="404040"/>
                </a:solidFill>
                <a:latin typeface="Trebuchet MS"/>
              </a:defRPr>
            </a:lvl7pPr>
            <a:lvl8pPr marL="3429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/>
              <a:buChar char=""/>
              <a:defRPr sz="1200">
                <a:solidFill>
                  <a:srgbClr val="404040"/>
                </a:solidFill>
                <a:latin typeface="Trebuchet MS"/>
              </a:defRPr>
            </a:lvl8pPr>
            <a:lvl9pPr marL="3886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/>
              <a:buChar char=""/>
              <a:defRPr sz="1200">
                <a:solidFill>
                  <a:srgbClr val="404040"/>
                </a:solidFill>
                <a:latin typeface="Trebuchet MS"/>
              </a:defRPr>
            </a:lvl9pPr>
          </a:lstStyle>
          <a:p>
            <a:pPr algn="ctr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lang="ru-RU" sz="2800" b="1">
                <a:solidFill>
                  <a:srgbClr val="002060"/>
                </a:solidFill>
                <a:latin typeface="Century Gothic"/>
              </a:rPr>
              <a:t>ОЖИДАЕМЫЕ РЕЗУЛЬТАТЫ</a:t>
            </a:r>
            <a:endParaRPr/>
          </a:p>
        </p:txBody>
      </p:sp>
      <p:pic>
        <p:nvPicPr>
          <p:cNvPr id="13315" name="Picture 7" descr="C:\Documents and Settings\Adminkz\Рабочий стол\самоуправление 2021\1.jp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107949" y="333375"/>
            <a:ext cx="2057400" cy="22193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 bwMode="auto">
          <a:xfrm>
            <a:off x="1081088" y="2708275"/>
            <a:ext cx="6480174" cy="25237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indent="-285750" algn="just">
              <a:buFont typeface="Wingdings"/>
              <a:buChar char="v"/>
              <a:defRPr/>
            </a:pPr>
            <a:r>
              <a:rPr lang="ru-RU" sz="1600">
                <a:solidFill>
                  <a:srgbClr val="002060"/>
                </a:solidFill>
                <a:latin typeface="Century Gothic"/>
              </a:rPr>
              <a:t>воспитанное молодое поколение честных, добрых и активных личностей</a:t>
            </a:r>
            <a:endParaRPr/>
          </a:p>
          <a:p>
            <a:pPr marL="285750" indent="-285750" algn="just">
              <a:buFont typeface="Wingdings"/>
              <a:buChar char="v"/>
              <a:defRPr/>
            </a:pPr>
            <a:r>
              <a:rPr lang="ru-RU" sz="1600">
                <a:solidFill>
                  <a:srgbClr val="002060"/>
                </a:solidFill>
                <a:latin typeface="Century Gothic"/>
              </a:rPr>
              <a:t>повышение статуса и роли органов ученического самоуправления в трансформации и модернизации общественного (детского и молодежного) сознания</a:t>
            </a:r>
            <a:endParaRPr/>
          </a:p>
          <a:p>
            <a:pPr marL="285750" indent="-285750" algn="just">
              <a:buFont typeface="Wingdings"/>
              <a:buChar char="v"/>
              <a:defRPr/>
            </a:pPr>
            <a:r>
              <a:rPr lang="ru-RU" sz="1600">
                <a:solidFill>
                  <a:srgbClr val="002060"/>
                </a:solidFill>
                <a:latin typeface="Century Gothic"/>
              </a:rPr>
              <a:t>вовлечение обучающихся в проектную деятельность по интересам</a:t>
            </a:r>
            <a:endParaRPr/>
          </a:p>
          <a:p>
            <a:pPr marL="285750" indent="-285750" algn="just">
              <a:buFont typeface="Wingdings"/>
              <a:buChar char="v"/>
              <a:defRPr/>
            </a:pPr>
            <a:r>
              <a:rPr lang="ru-RU" sz="1600">
                <a:solidFill>
                  <a:srgbClr val="002060"/>
                </a:solidFill>
                <a:latin typeface="Century Gothic"/>
              </a:rPr>
              <a:t>стабильное и системное финансирование из бюджетов всех уровней</a:t>
            </a:r>
            <a:endParaRPr/>
          </a:p>
          <a:p>
            <a:pPr marL="285750" indent="-285750" algn="just">
              <a:buFont typeface="Wingdings"/>
              <a:buChar char="v"/>
              <a:defRPr/>
            </a:pPr>
            <a:endParaRPr lang="ru-RU" sz="1400">
              <a:solidFill>
                <a:srgbClr val="002060"/>
              </a:solidFill>
              <a:latin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Структура Школьный парламент</Template>
  <TotalTime>0</TotalTime>
  <Words>629</Words>
  <Application>Microsoft Office PowerPoint</Application>
  <DocSecurity>0</DocSecurity>
  <PresentationFormat>Экран (4:3)</PresentationFormat>
  <Paragraphs>131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Arial Narrow</vt:lpstr>
      <vt:lpstr>Calibri</vt:lpstr>
      <vt:lpstr>Century Gothic</vt:lpstr>
      <vt:lpstr>Tahoma</vt:lpstr>
      <vt:lpstr>Trebuchet MS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>SPecialiST RePack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Саина</dc:creator>
  <cp:keywords/>
  <dc:description/>
  <cp:lastModifiedBy>Айдана Орысбек</cp:lastModifiedBy>
  <cp:revision>9</cp:revision>
  <dcterms:created xsi:type="dcterms:W3CDTF">2021-03-10T03:35:55Z</dcterms:created>
  <dcterms:modified xsi:type="dcterms:W3CDTF">2025-02-18T11:32:32Z</dcterms:modified>
  <cp:category/>
  <dc:identifier/>
  <cp:contentStatus/>
  <dc:language/>
  <cp:version/>
</cp:coreProperties>
</file>